
<file path=[Content_Types].xml><?xml version="1.0" encoding="utf-8"?>
<Types xmlns="http://schemas.openxmlformats.org/package/2006/content-types">
  <Override PartName="/ppt/slideLayouts/slideLayout10.xml" ContentType="application/vnd.openxmlformats-officedocument.presentationml.slideLayout+xml"/>
  <Default Extension="pdf" ContentType="application/pdf"/>
  <Override PartName="/ppt/slides/slide69.xml" ContentType="application/vnd.openxmlformats-officedocument.presentationml.slide+xml"/>
  <Override PartName="/ppt/slides/slide14.xml" ContentType="application/vnd.openxmlformats-officedocument.presentationml.slide+xml"/>
  <Default Extension="rels" ContentType="application/vnd.openxmlformats-package.relationships+xml"/>
  <Override PartName="/ppt/slides/slide62.xml" ContentType="application/vnd.openxmlformats-officedocument.presentationml.slide+xml"/>
  <Override PartName="/ppt/slides/slide78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68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77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8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66.xml" ContentType="application/vnd.openxmlformats-officedocument.presentationml.slide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75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8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65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74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81.xml" ContentType="application/vnd.openxmlformats-officedocument.presentationml.slid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slides/slide64.xml" ContentType="application/vnd.openxmlformats-officedocument.presentationml.slide+xml"/>
  <Default Extension="jpeg" ContentType="image/jpeg"/>
  <Override PartName="/ppt/slides/slide47.xml" ContentType="application/vnd.openxmlformats-officedocument.presentationml.slide+xml"/>
  <Override PartName="/ppt/slides/slide73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s/slide23.xml" ContentType="application/vnd.openxmlformats-officedocument.presentationml.slide+xml"/>
  <Override PartName="/ppt/slides/slide3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71.xml" ContentType="application/vnd.openxmlformats-officedocument.presentationml.slide+xml"/>
  <Override PartName="/ppt/slides/slide3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s/slide80.xml" ContentType="application/vnd.openxmlformats-officedocument.presentationml.slide+xml"/>
  <Override PartName="/ppt/slides/slide63.xml" ContentType="application/vnd.openxmlformats-officedocument.presentationml.slide+xml"/>
  <Override PartName="/ppt/slides/slide79.xml" ContentType="application/vnd.openxmlformats-officedocument.presentationml.slide+xml"/>
  <Override PartName="/ppt/slides/slide46.xml" ContentType="application/vnd.openxmlformats-officedocument.presentationml.slide+xml"/>
  <Override PartName="/ppt/slides/slide72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s/slide70.xml" ContentType="application/vnd.openxmlformats-officedocument.presentationml.slide+xml"/>
  <Override PartName="/ppt/slides/slide31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349" r:id="rId2"/>
    <p:sldId id="256" r:id="rId3"/>
    <p:sldId id="317" r:id="rId4"/>
    <p:sldId id="323" r:id="rId5"/>
    <p:sldId id="319" r:id="rId6"/>
    <p:sldId id="321" r:id="rId7"/>
    <p:sldId id="324" r:id="rId8"/>
    <p:sldId id="267" r:id="rId9"/>
    <p:sldId id="276" r:id="rId10"/>
    <p:sldId id="299" r:id="rId11"/>
    <p:sldId id="277" r:id="rId12"/>
    <p:sldId id="326" r:id="rId13"/>
    <p:sldId id="340" r:id="rId14"/>
    <p:sldId id="341" r:id="rId15"/>
    <p:sldId id="265" r:id="rId16"/>
    <p:sldId id="342" r:id="rId17"/>
    <p:sldId id="328" r:id="rId18"/>
    <p:sldId id="266" r:id="rId19"/>
    <p:sldId id="262" r:id="rId20"/>
    <p:sldId id="258" r:id="rId21"/>
    <p:sldId id="264" r:id="rId22"/>
    <p:sldId id="327" r:id="rId23"/>
    <p:sldId id="345" r:id="rId24"/>
    <p:sldId id="346" r:id="rId25"/>
    <p:sldId id="347" r:id="rId26"/>
    <p:sldId id="348" r:id="rId27"/>
    <p:sldId id="260" r:id="rId28"/>
    <p:sldId id="261" r:id="rId29"/>
    <p:sldId id="268" r:id="rId30"/>
    <p:sldId id="278" r:id="rId31"/>
    <p:sldId id="275" r:id="rId32"/>
    <p:sldId id="269" r:id="rId33"/>
    <p:sldId id="286" r:id="rId34"/>
    <p:sldId id="270" r:id="rId35"/>
    <p:sldId id="271" r:id="rId36"/>
    <p:sldId id="272" r:id="rId37"/>
    <p:sldId id="274" r:id="rId38"/>
    <p:sldId id="273" r:id="rId39"/>
    <p:sldId id="329" r:id="rId40"/>
    <p:sldId id="279" r:id="rId41"/>
    <p:sldId id="283" r:id="rId42"/>
    <p:sldId id="320" r:id="rId43"/>
    <p:sldId id="280" r:id="rId44"/>
    <p:sldId id="281" r:id="rId45"/>
    <p:sldId id="282" r:id="rId46"/>
    <p:sldId id="331" r:id="rId47"/>
    <p:sldId id="330" r:id="rId48"/>
    <p:sldId id="284" r:id="rId49"/>
    <p:sldId id="285" r:id="rId50"/>
    <p:sldId id="332" r:id="rId51"/>
    <p:sldId id="333" r:id="rId52"/>
    <p:sldId id="289" r:id="rId53"/>
    <p:sldId id="263" r:id="rId54"/>
    <p:sldId id="290" r:id="rId55"/>
    <p:sldId id="291" r:id="rId56"/>
    <p:sldId id="292" r:id="rId57"/>
    <p:sldId id="293" r:id="rId58"/>
    <p:sldId id="294" r:id="rId59"/>
    <p:sldId id="334" r:id="rId60"/>
    <p:sldId id="295" r:id="rId61"/>
    <p:sldId id="296" r:id="rId62"/>
    <p:sldId id="297" r:id="rId63"/>
    <p:sldId id="335" r:id="rId64"/>
    <p:sldId id="298" r:id="rId65"/>
    <p:sldId id="316" r:id="rId66"/>
    <p:sldId id="301" r:id="rId67"/>
    <p:sldId id="325" r:id="rId68"/>
    <p:sldId id="314" r:id="rId69"/>
    <p:sldId id="313" r:id="rId70"/>
    <p:sldId id="315" r:id="rId71"/>
    <p:sldId id="303" r:id="rId72"/>
    <p:sldId id="322" r:id="rId73"/>
    <p:sldId id="304" r:id="rId74"/>
    <p:sldId id="305" r:id="rId75"/>
    <p:sldId id="307" r:id="rId76"/>
    <p:sldId id="310" r:id="rId77"/>
    <p:sldId id="306" r:id="rId78"/>
    <p:sldId id="311" r:id="rId79"/>
    <p:sldId id="308" r:id="rId80"/>
    <p:sldId id="312" r:id="rId81"/>
    <p:sldId id="336" r:id="rId82"/>
    <p:sldId id="339" r:id="rId83"/>
    <p:sldId id="338" r:id="rId8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BAD39-26D2-E44D-8C50-E3FAED61DD7C}" type="datetimeFigureOut">
              <a:rPr lang="en-US" smtClean="0"/>
              <a:pPr/>
              <a:t>12/2/10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4D5DF-A938-3543-B378-C8BAEECE9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df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df"/><Relationship Id="rId3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df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df"/><Relationship Id="rId3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df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df"/><Relationship Id="rId3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Relationship Id="rId3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df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df"/><Relationship Id="rId3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df"/><Relationship Id="rId3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df"/><Relationship Id="rId3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df"/><Relationship Id="rId3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df"/><Relationship Id="rId3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df"/><Relationship Id="rId3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df"/><Relationship Id="rId3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df"/><Relationship Id="rId3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683881"/>
            <a:ext cx="82892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Take-Away Messages from the 1</a:t>
            </a:r>
            <a:r>
              <a:rPr lang="en-US" sz="4000" baseline="30000" dirty="0" smtClean="0"/>
              <a:t>st</a:t>
            </a:r>
            <a:r>
              <a:rPr lang="en-US" sz="4000" dirty="0" smtClean="0"/>
              <a:t> European Race Waking Conference</a:t>
            </a:r>
          </a:p>
          <a:p>
            <a:pPr algn="ctr"/>
            <a:endParaRPr lang="en-US" sz="4000" dirty="0" smtClean="0"/>
          </a:p>
          <a:p>
            <a:pPr algn="ctr"/>
            <a:endParaRPr lang="en-US" sz="4000" dirty="0" smtClean="0"/>
          </a:p>
        </p:txBody>
      </p:sp>
      <p:pic>
        <p:nvPicPr>
          <p:cNvPr id="5" name="Picture 4" descr="USATF_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249" y="4290954"/>
            <a:ext cx="1878519" cy="23716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049" y="2372648"/>
            <a:ext cx="82892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Dave McGovern, MSS</a:t>
            </a:r>
          </a:p>
          <a:p>
            <a:pPr algn="ctr"/>
            <a:r>
              <a:rPr lang="en-US" sz="3200" dirty="0" smtClean="0"/>
              <a:t>USATF Annual Meeting, Virginia Beach, VA</a:t>
            </a:r>
          </a:p>
          <a:p>
            <a:pPr algn="ctr"/>
            <a:r>
              <a:rPr lang="en-US" sz="3200" dirty="0" smtClean="0"/>
              <a:t>December 1-5, 2010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i_Drake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3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683881"/>
            <a:ext cx="82892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To the extent that we have a program (and we don’t…) are we coddling our young athletes within it???</a:t>
            </a:r>
          </a:p>
          <a:p>
            <a:endParaRPr lang="en-US" sz="40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683881"/>
            <a:ext cx="82892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To the extent that we have a program (and we don’t…) are we coddling our young athletes within it???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To race with 28-year-old elites you need to train like a 28-year-old elite.</a:t>
            </a:r>
          </a:p>
          <a:p>
            <a:endParaRPr lang="en-US" sz="40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683881"/>
            <a:ext cx="8289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To the extent that we have a program (and we don’t…) are we coddling our young athletes within it???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To race with 28-year-old elites you need to train like a 28-year-old elite.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Trevor vs. Parkside</a:t>
            </a:r>
            <a:endParaRPr lang="en-US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eeds_USATF_9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2622873"/>
            <a:ext cx="8289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“</a:t>
            </a:r>
            <a:r>
              <a:rPr lang="en-US" sz="4000" dirty="0" err="1" smtClean="0"/>
              <a:t>Wagga</a:t>
            </a:r>
            <a:r>
              <a:rPr lang="en-US" sz="4000" dirty="0" smtClean="0"/>
              <a:t> </a:t>
            </a:r>
            <a:r>
              <a:rPr lang="en-US" sz="4000" dirty="0" err="1" smtClean="0"/>
              <a:t>Wagga</a:t>
            </a:r>
            <a:r>
              <a:rPr lang="en-US" sz="4000" dirty="0" smtClean="0"/>
              <a:t> effect.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Relative-Age effect.</a:t>
            </a:r>
            <a:endParaRPr lang="en-US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2149340"/>
            <a:ext cx="82892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The fact that the Aussies (and others) concern themselves with “birthplace effects” and “relative age” effects shows just how far behind we are. </a:t>
            </a:r>
            <a:endParaRPr lang="en-US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.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6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eeds_USATF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a="http://schemas.microsoft.com/office/mac/drawingml/2008/main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eeds_USATF_2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8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8" y="167481"/>
            <a:ext cx="8470673" cy="641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Groups of athletes training together with a coach and support staff is the ONLY thing that works. 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Chula Vista, La Grange, Parkside, Colorado Springs.</a:t>
            </a:r>
          </a:p>
          <a:p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Today we have Centers of Excellence but no support. (San Diego/Flagstaff, </a:t>
            </a:r>
            <a:r>
              <a:rPr lang="en-US" sz="4000" dirty="0" err="1" smtClean="0"/>
              <a:t>Greenvile</a:t>
            </a:r>
            <a:r>
              <a:rPr lang="en-US" sz="4000" dirty="0" smtClean="0"/>
              <a:t>, Yellow Springs, Long Island.)</a:t>
            </a:r>
            <a:endParaRPr lang="en-US" sz="4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8" y="167481"/>
            <a:ext cx="84706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Which doesn’t even address the utter lack of a feeder system…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8" y="167481"/>
            <a:ext cx="84706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Which doesn’t even address the utter lack of a feeder system…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Inconsistent inclusion in the </a:t>
            </a:r>
            <a:r>
              <a:rPr lang="en-US" sz="4000" dirty="0" err="1" smtClean="0"/>
              <a:t>J.O.s</a:t>
            </a:r>
            <a:r>
              <a:rPr lang="en-US" sz="4000" dirty="0" smtClean="0"/>
              <a:t> nationwide.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8" y="167481"/>
            <a:ext cx="84706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Which doesn’t even address the utter lack of a feeder system…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Inconsistent inclusion in the </a:t>
            </a:r>
            <a:r>
              <a:rPr lang="en-US" sz="4000" dirty="0" err="1" smtClean="0"/>
              <a:t>J.O.s</a:t>
            </a:r>
            <a:r>
              <a:rPr lang="en-US" sz="4000" dirty="0" smtClean="0"/>
              <a:t> nationwide.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Almost no RW in high schools. (Stronger </a:t>
            </a:r>
            <a:r>
              <a:rPr lang="en-US" sz="4000" dirty="0" err="1" smtClean="0"/>
              <a:t>J.O.’s</a:t>
            </a:r>
            <a:r>
              <a:rPr lang="en-US" sz="4000" dirty="0" smtClean="0"/>
              <a:t> is a stop-gap.)</a:t>
            </a:r>
          </a:p>
          <a:p>
            <a:endParaRPr lang="en-US" sz="40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8" y="167481"/>
            <a:ext cx="847067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Which doesn’t even address the utter lack of a feeder system…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Inconsistent inclusion in the </a:t>
            </a:r>
            <a:r>
              <a:rPr lang="en-US" sz="4000" dirty="0" err="1" smtClean="0"/>
              <a:t>J.O.s</a:t>
            </a:r>
            <a:r>
              <a:rPr lang="en-US" sz="4000" dirty="0" smtClean="0"/>
              <a:t> nationwide.</a:t>
            </a:r>
          </a:p>
          <a:p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Almost no RW in high schools. (Stronger </a:t>
            </a:r>
            <a:r>
              <a:rPr lang="en-US" sz="4000" dirty="0" err="1" smtClean="0"/>
              <a:t>J.O.’s</a:t>
            </a:r>
            <a:r>
              <a:rPr lang="en-US" sz="4000" dirty="0" smtClean="0"/>
              <a:t> is a stop-gap.)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NAIA geographically displaced. </a:t>
            </a:r>
            <a:endParaRPr lang="en-US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4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603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5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ush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344489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4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18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3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914399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0234_496060695782_573310782_7534090_554218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13" y="0"/>
            <a:ext cx="102131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5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2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3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4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Ryan_5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362876"/>
            <a:ext cx="8289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With a small pool of athletes (Ireland/UK vs. Russia/China) you must support anyone who shows interest and aptitude. (And </a:t>
            </a:r>
            <a:r>
              <a:rPr lang="en-US" sz="4000" u="sng" dirty="0" smtClean="0"/>
              <a:t>interest</a:t>
            </a:r>
            <a:r>
              <a:rPr lang="en-US" sz="4000" dirty="0" smtClean="0"/>
              <a:t> is more important!!!) 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smtClean="0"/>
              <a:t> Cradle</a:t>
            </a:r>
            <a:r>
              <a:rPr lang="en-US" sz="4000" dirty="0" smtClean="0"/>
              <a:t>-to-grave support (“club system”) is critical.</a:t>
            </a:r>
            <a:endParaRPr 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2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ut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tton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tton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tton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tton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362876"/>
            <a:ext cx="82892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A team nutritionist is one of many support staff that is critical for a training group to succeed at the highest level.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362876"/>
            <a:ext cx="82892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A team nutritionist is one of many support staff that is critical for a training group to succeed at the highest level.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But first we need training groups…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ladie_and_Peter_Marl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uis_Saladie_and_Peter_Marlow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75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362876"/>
            <a:ext cx="8289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The take-away message: IAAF testing is arbitrary and not science-based.</a:t>
            </a:r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362876"/>
            <a:ext cx="82892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The take-away message: IAAF testing is arbitrary and not science-based.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Is “</a:t>
            </a:r>
            <a:r>
              <a:rPr lang="en-US" sz="4000" smtClean="0"/>
              <a:t>Two Wrongs </a:t>
            </a:r>
            <a:r>
              <a:rPr lang="en-US" sz="4000" dirty="0" smtClean="0"/>
              <a:t>M</a:t>
            </a:r>
            <a:r>
              <a:rPr lang="en-US" sz="4000" smtClean="0"/>
              <a:t>ake it Right</a:t>
            </a:r>
            <a:r>
              <a:rPr lang="en-US" sz="4000" dirty="0" smtClean="0"/>
              <a:t>” the best we can do?</a:t>
            </a:r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ser_McKinne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7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ser_McKinney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ser_McKinne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aser_McKinney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ser_McKinney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ser_McKinney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1682019"/>
            <a:ext cx="82892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Reinforces the need to do everything we can to retain the few athletes we have in the pipeline.</a:t>
            </a:r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75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i_Dra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i_Drak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i_Drak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2721567"/>
            <a:ext cx="8725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Is USATF Race Walking (as it is…) A or B?</a:t>
            </a:r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i_Drak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A_conference_presentation_kinetics_pdf_friendl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2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AA_RW_Conference_Andi_Drake_LT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A_conference_presentation_kinetics_pdf_friendly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A_conference_presentation_kinetics_pdf_friendl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AA_RW_Conference_Andi_Drake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A_conference_presentation_kinetics_pdf_friendly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ian_Hanley_kinematic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74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eds_USATF_La_Torre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ian_Hanley_kinematics_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AA_RW_Conference_Andi_Drake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1577113"/>
            <a:ext cx="841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Or… “Structured Training Using Sport Science Knowledge.” </a:t>
            </a:r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649" y="1577113"/>
            <a:ext cx="841485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4000" dirty="0" smtClean="0"/>
              <a:t> Or… “Structured Training Using Sport Science Knowledge.” </a:t>
            </a:r>
          </a:p>
          <a:p>
            <a:pPr>
              <a:buFont typeface="Arial"/>
              <a:buChar char="•"/>
            </a:pPr>
            <a:endParaRPr lang="en-US" sz="4000" dirty="0" smtClean="0"/>
          </a:p>
          <a:p>
            <a:pPr>
              <a:buFont typeface="Arial"/>
              <a:buChar char="•"/>
            </a:pPr>
            <a:r>
              <a:rPr lang="en-US" sz="4000" dirty="0" smtClean="0"/>
              <a:t> It’s the only thing that works. We already know this. We MUST find a way to make it happen!</a:t>
            </a:r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rugnetti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</TotalTime>
  <Words>619</Words>
  <Application>Microsoft Macintosh PowerPoint</Application>
  <PresentationFormat>On-screen Show (4:3)</PresentationFormat>
  <Paragraphs>57</Paragraphs>
  <Slides>83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</vt:vector>
  </TitlesOfParts>
  <Company>World Class Racewalking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Coaching Conference Leeds Metropolitan University</dc:title>
  <dc:creator>Dave McGovern</dc:creator>
  <cp:lastModifiedBy>Dave McGovern</cp:lastModifiedBy>
  <cp:revision>59</cp:revision>
  <dcterms:created xsi:type="dcterms:W3CDTF">2010-12-02T12:23:19Z</dcterms:created>
  <dcterms:modified xsi:type="dcterms:W3CDTF">2010-12-02T12:38:52Z</dcterms:modified>
</cp:coreProperties>
</file>